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</p:sldIdLst>
  <p:sldSz cx="18288000" cy="10287000"/>
  <p:notesSz cx="6858000" cy="9144000"/>
  <p:embeddedFontLst>
    <p:embeddedFont>
      <p:font typeface="Acceleration Circle" charset="1" panose="00000500000000000000"/>
      <p:regular r:id="rId11"/>
    </p:embeddedFont>
    <p:embeddedFont>
      <p:font typeface="Acherus Militant" charset="1" panose="00000000000000000000"/>
      <p:regular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Relationship Id="rId3" Target="../media/image5.png" Type="http://schemas.openxmlformats.org/officeDocument/2006/relationships/image"/><Relationship Id="rId4" Target="../media/image6.png" Type="http://schemas.openxmlformats.org/officeDocument/2006/relationships/image"/><Relationship Id="rId5" Target="../media/image7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BEFD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0111050" y="699690"/>
            <a:ext cx="7453659" cy="5984080"/>
          </a:xfrm>
          <a:custGeom>
            <a:avLst/>
            <a:gdLst/>
            <a:ahLst/>
            <a:cxnLst/>
            <a:rect r="r" b="b" t="t" l="l"/>
            <a:pathLst>
              <a:path h="5984080" w="7453659">
                <a:moveTo>
                  <a:pt x="0" y="0"/>
                </a:moveTo>
                <a:lnTo>
                  <a:pt x="7453659" y="0"/>
                </a:lnTo>
                <a:lnTo>
                  <a:pt x="7453659" y="5984080"/>
                </a:lnTo>
                <a:lnTo>
                  <a:pt x="0" y="598408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5307" r="0" b="-19251"/>
            </a:stretch>
          </a:blipFill>
        </p:spPr>
      </p:sp>
      <p:sp>
        <p:nvSpPr>
          <p:cNvPr name="AutoShape 3" id="3"/>
          <p:cNvSpPr/>
          <p:nvPr/>
        </p:nvSpPr>
        <p:spPr>
          <a:xfrm flipV="true">
            <a:off x="9124950" y="239075"/>
            <a:ext cx="0" cy="9260525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4" id="4"/>
          <p:cNvSpPr/>
          <p:nvPr/>
        </p:nvSpPr>
        <p:spPr>
          <a:xfrm flipH="false" flipV="false" rot="0">
            <a:off x="807560" y="239075"/>
            <a:ext cx="7834143" cy="2026250"/>
          </a:xfrm>
          <a:custGeom>
            <a:avLst/>
            <a:gdLst/>
            <a:ahLst/>
            <a:cxnLst/>
            <a:rect r="r" b="b" t="t" l="l"/>
            <a:pathLst>
              <a:path h="2026250" w="7834143">
                <a:moveTo>
                  <a:pt x="0" y="0"/>
                </a:moveTo>
                <a:lnTo>
                  <a:pt x="7834143" y="0"/>
                </a:lnTo>
                <a:lnTo>
                  <a:pt x="7834143" y="2026250"/>
                </a:lnTo>
                <a:lnTo>
                  <a:pt x="0" y="2026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-293019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600663" y="2739892"/>
            <a:ext cx="6247937" cy="7144358"/>
          </a:xfrm>
          <a:custGeom>
            <a:avLst/>
            <a:gdLst/>
            <a:ahLst/>
            <a:cxnLst/>
            <a:rect r="r" b="b" t="t" l="l"/>
            <a:pathLst>
              <a:path h="7144358" w="6247937">
                <a:moveTo>
                  <a:pt x="0" y="0"/>
                </a:moveTo>
                <a:lnTo>
                  <a:pt x="6247937" y="0"/>
                </a:lnTo>
                <a:lnTo>
                  <a:pt x="6247937" y="7144358"/>
                </a:lnTo>
                <a:lnTo>
                  <a:pt x="0" y="714435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1518" r="0" b="-1518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0396957" y="6815090"/>
            <a:ext cx="1792337" cy="6470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000000"/>
                </a:solidFill>
                <a:latin typeface="Acceleration Circle"/>
                <a:ea typeface="Acceleration Circle"/>
                <a:cs typeface="Acceleration Circle"/>
                <a:sym typeface="Acceleration Circle"/>
              </a:rPr>
              <a:t>Overweight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3154561" y="6834140"/>
            <a:ext cx="453851" cy="6470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000000"/>
                </a:solidFill>
                <a:latin typeface="Acceleration Circle"/>
                <a:ea typeface="Acceleration Circle"/>
                <a:cs typeface="Acceleration Circle"/>
                <a:sym typeface="Acceleration Circle"/>
              </a:rPr>
              <a:t>Fit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4570437" y="6834140"/>
            <a:ext cx="1028105" cy="6470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000000"/>
                </a:solidFill>
                <a:latin typeface="Acceleration Circle"/>
                <a:ea typeface="Acceleration Circle"/>
                <a:cs typeface="Acceleration Circle"/>
                <a:sym typeface="Acceleration Circle"/>
              </a:rPr>
              <a:t>Skinny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6243041" y="6834140"/>
            <a:ext cx="1321668" cy="6470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000000"/>
                </a:solidFill>
                <a:latin typeface="Acceleration Circle"/>
                <a:ea typeface="Acceleration Circle"/>
                <a:cs typeface="Acceleration Circle"/>
                <a:sym typeface="Acceleration Circle"/>
              </a:rPr>
              <a:t>Scrowny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BEFD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688850" y="745105"/>
            <a:ext cx="2472037" cy="5984080"/>
          </a:xfrm>
          <a:custGeom>
            <a:avLst/>
            <a:gdLst/>
            <a:ahLst/>
            <a:cxnLst/>
            <a:rect r="r" b="b" t="t" l="l"/>
            <a:pathLst>
              <a:path h="5984080" w="2472037">
                <a:moveTo>
                  <a:pt x="0" y="0"/>
                </a:moveTo>
                <a:lnTo>
                  <a:pt x="2472037" y="0"/>
                </a:lnTo>
                <a:lnTo>
                  <a:pt x="2472037" y="5984080"/>
                </a:lnTo>
                <a:lnTo>
                  <a:pt x="0" y="598408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5307" r="-201518" b="-19251"/>
            </a:stretch>
          </a:blipFill>
        </p:spPr>
      </p:sp>
      <p:sp>
        <p:nvSpPr>
          <p:cNvPr name="AutoShape 3" id="3"/>
          <p:cNvSpPr/>
          <p:nvPr/>
        </p:nvSpPr>
        <p:spPr>
          <a:xfrm flipV="true">
            <a:off x="9124950" y="239075"/>
            <a:ext cx="0" cy="9260525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4" id="4"/>
          <p:cNvSpPr txBox="true"/>
          <p:nvPr/>
        </p:nvSpPr>
        <p:spPr>
          <a:xfrm rot="0">
            <a:off x="923255" y="6795299"/>
            <a:ext cx="2003227" cy="7226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319"/>
              </a:lnSpc>
              <a:spcBef>
                <a:spcPct val="0"/>
              </a:spcBef>
            </a:pPr>
            <a:r>
              <a:rPr lang="en-US" sz="3799">
                <a:solidFill>
                  <a:srgbClr val="000000"/>
                </a:solidFill>
                <a:latin typeface="Acceleration Circle"/>
                <a:ea typeface="Acceleration Circle"/>
                <a:cs typeface="Acceleration Circle"/>
                <a:sym typeface="Acceleration Circle"/>
              </a:rPr>
              <a:t>Overweight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3836630" y="1203495"/>
            <a:ext cx="4916799" cy="30473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000000"/>
                </a:solidFill>
                <a:latin typeface="Acceleration Circle"/>
                <a:ea typeface="Acceleration Circle"/>
                <a:cs typeface="Acceleration Circle"/>
                <a:sym typeface="Acceleration Circle"/>
              </a:rPr>
              <a:t>Overweight means a person or animal has more body weight than what’s healthy, like carrying extra heavy bags all the time.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2684460" y="1503533"/>
            <a:ext cx="5509077" cy="24472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000000"/>
                </a:solidFill>
                <a:latin typeface="Acceleration Circle"/>
                <a:ea typeface="Acceleration Circle"/>
                <a:cs typeface="Acceleration Circle"/>
                <a:sym typeface="Acceleration Circle"/>
              </a:rPr>
              <a:t>Fit means your body is strong, healthy, and full of energy so you can run, jump, and play easily.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3836630" y="5670714"/>
            <a:ext cx="5097820" cy="18472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000000"/>
                </a:solidFill>
                <a:latin typeface="Acceleration Circle"/>
                <a:ea typeface="Acceleration Circle"/>
                <a:cs typeface="Acceleration Circle"/>
                <a:sym typeface="Acceleration Circle"/>
              </a:rPr>
              <a:t>Tom’s cat is overweight, so it has a big round belly and moves slowly.”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3764709" y="611755"/>
            <a:ext cx="1478012" cy="6470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  <a:spcBef>
                <a:spcPct val="0"/>
              </a:spcBef>
            </a:pPr>
            <a:r>
              <a:rPr lang="en-US" sz="3399" u="sng">
                <a:solidFill>
                  <a:srgbClr val="000000"/>
                </a:solidFill>
                <a:latin typeface="Acceleration Circle"/>
                <a:ea typeface="Acceleration Circle"/>
                <a:cs typeface="Acceleration Circle"/>
                <a:sym typeface="Acceleration Circle"/>
              </a:rPr>
              <a:t>Meaning: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3764709" y="5010150"/>
            <a:ext cx="3069506" cy="6470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  <a:spcBef>
                <a:spcPct val="0"/>
              </a:spcBef>
            </a:pPr>
            <a:r>
              <a:rPr lang="en-US" sz="3399" u="sng">
                <a:solidFill>
                  <a:srgbClr val="000000"/>
                </a:solidFill>
                <a:latin typeface="Acceleration Circle"/>
                <a:ea typeface="Acceleration Circle"/>
                <a:cs typeface="Acceleration Circle"/>
                <a:sym typeface="Acceleration Circle"/>
              </a:rPr>
              <a:t>Sentence Example:</a:t>
            </a:r>
          </a:p>
        </p:txBody>
      </p:sp>
      <p:sp>
        <p:nvSpPr>
          <p:cNvPr name="Freeform 10" id="10"/>
          <p:cNvSpPr/>
          <p:nvPr/>
        </p:nvSpPr>
        <p:spPr>
          <a:xfrm flipH="false" flipV="false" rot="0">
            <a:off x="9820275" y="745105"/>
            <a:ext cx="1797385" cy="5984080"/>
          </a:xfrm>
          <a:custGeom>
            <a:avLst/>
            <a:gdLst/>
            <a:ahLst/>
            <a:cxnLst/>
            <a:rect r="r" b="b" t="t" l="l"/>
            <a:pathLst>
              <a:path h="5984080" w="1797385">
                <a:moveTo>
                  <a:pt x="0" y="0"/>
                </a:moveTo>
                <a:lnTo>
                  <a:pt x="1797385" y="0"/>
                </a:lnTo>
                <a:lnTo>
                  <a:pt x="1797385" y="5984080"/>
                </a:lnTo>
                <a:lnTo>
                  <a:pt x="0" y="598408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31769" t="-5307" r="-182925" b="-19251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10465364" y="6746404"/>
            <a:ext cx="507206" cy="7226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319"/>
              </a:lnSpc>
              <a:spcBef>
                <a:spcPct val="0"/>
              </a:spcBef>
            </a:pPr>
            <a:r>
              <a:rPr lang="en-US" sz="3799">
                <a:solidFill>
                  <a:srgbClr val="000000"/>
                </a:solidFill>
                <a:latin typeface="Acceleration Circle"/>
                <a:ea typeface="Acceleration Circle"/>
                <a:cs typeface="Acceleration Circle"/>
                <a:sym typeface="Acceleration Circle"/>
              </a:rPr>
              <a:t>Fit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2293935" y="689780"/>
            <a:ext cx="1478012" cy="6470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  <a:spcBef>
                <a:spcPct val="0"/>
              </a:spcBef>
            </a:pPr>
            <a:r>
              <a:rPr lang="en-US" sz="3399" u="sng">
                <a:solidFill>
                  <a:srgbClr val="000000"/>
                </a:solidFill>
                <a:latin typeface="Acceleration Circle"/>
                <a:ea typeface="Acceleration Circle"/>
                <a:cs typeface="Acceleration Circle"/>
                <a:sym typeface="Acceleration Circle"/>
              </a:rPr>
              <a:t>Meaning: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2369493" y="4312723"/>
            <a:ext cx="3069506" cy="6470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  <a:spcBef>
                <a:spcPct val="0"/>
              </a:spcBef>
            </a:pPr>
            <a:r>
              <a:rPr lang="en-US" sz="3399" u="sng">
                <a:solidFill>
                  <a:srgbClr val="000000"/>
                </a:solidFill>
                <a:latin typeface="Acceleration Circle"/>
                <a:ea typeface="Acceleration Circle"/>
                <a:cs typeface="Acceleration Circle"/>
                <a:sym typeface="Acceleration Circle"/>
              </a:rPr>
              <a:t>Sentence Example: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2532060" y="5131238"/>
            <a:ext cx="5034894" cy="24472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000000"/>
                </a:solidFill>
                <a:latin typeface="Acceleration Circle"/>
                <a:ea typeface="Acceleration Circle"/>
                <a:cs typeface="Acceleration Circle"/>
                <a:sym typeface="Acceleration Circle"/>
              </a:rPr>
              <a:t>My dad goes jogging every day, so he is very fit and can play soccer with me for a long time.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BEFD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831194" y="496225"/>
            <a:ext cx="1625162" cy="5984080"/>
          </a:xfrm>
          <a:custGeom>
            <a:avLst/>
            <a:gdLst/>
            <a:ahLst/>
            <a:cxnLst/>
            <a:rect r="r" b="b" t="t" l="l"/>
            <a:pathLst>
              <a:path h="5984080" w="1625162">
                <a:moveTo>
                  <a:pt x="0" y="0"/>
                </a:moveTo>
                <a:lnTo>
                  <a:pt x="1625161" y="0"/>
                </a:lnTo>
                <a:lnTo>
                  <a:pt x="1625161" y="5984080"/>
                </a:lnTo>
                <a:lnTo>
                  <a:pt x="0" y="598408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51355" t="-5307" r="-107285" b="-19251"/>
            </a:stretch>
          </a:blipFill>
        </p:spPr>
      </p:sp>
      <p:sp>
        <p:nvSpPr>
          <p:cNvPr name="AutoShape 3" id="3"/>
          <p:cNvSpPr/>
          <p:nvPr/>
        </p:nvSpPr>
        <p:spPr>
          <a:xfrm flipV="true">
            <a:off x="9124950" y="239075"/>
            <a:ext cx="0" cy="9260525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4" id="4"/>
          <p:cNvSpPr txBox="true"/>
          <p:nvPr/>
        </p:nvSpPr>
        <p:spPr>
          <a:xfrm rot="0">
            <a:off x="1129722" y="6746404"/>
            <a:ext cx="1028105" cy="6470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000000"/>
                </a:solidFill>
                <a:latin typeface="Acceleration Circle"/>
                <a:ea typeface="Acceleration Circle"/>
                <a:cs typeface="Acceleration Circle"/>
                <a:sym typeface="Acceleration Circle"/>
              </a:rPr>
              <a:t>Skinny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3536109" y="611755"/>
            <a:ext cx="1478012" cy="6470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  <a:spcBef>
                <a:spcPct val="0"/>
              </a:spcBef>
            </a:pPr>
            <a:r>
              <a:rPr lang="en-US" sz="3399" u="sng">
                <a:solidFill>
                  <a:srgbClr val="000000"/>
                </a:solidFill>
                <a:latin typeface="Acceleration Circle"/>
                <a:ea typeface="Acceleration Circle"/>
                <a:cs typeface="Acceleration Circle"/>
                <a:sym typeface="Acceleration Circle"/>
              </a:rPr>
              <a:t>Meaning: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3536109" y="5010150"/>
            <a:ext cx="3069506" cy="6470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  <a:spcBef>
                <a:spcPct val="0"/>
              </a:spcBef>
            </a:pPr>
            <a:r>
              <a:rPr lang="en-US" sz="3399" u="sng">
                <a:solidFill>
                  <a:srgbClr val="000000"/>
                </a:solidFill>
                <a:latin typeface="Acceleration Circle"/>
                <a:ea typeface="Acceleration Circle"/>
                <a:cs typeface="Acceleration Circle"/>
                <a:sym typeface="Acceleration Circle"/>
              </a:rPr>
              <a:t>Sentence Example: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3731973" y="1420904"/>
            <a:ext cx="4808912" cy="12471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000000"/>
                </a:solidFill>
                <a:latin typeface="Acceleration Circle"/>
                <a:ea typeface="Acceleration Circle"/>
                <a:cs typeface="Acceleration Circle"/>
                <a:sym typeface="Acceleration Circle"/>
              </a:rPr>
              <a:t>Skinny means very thin, with little fat or muscle.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3731973" y="6088550"/>
            <a:ext cx="4808912" cy="18472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000000"/>
                </a:solidFill>
                <a:latin typeface="Acceleration Circle"/>
                <a:ea typeface="Acceleration Circle"/>
                <a:cs typeface="Acceleration Circle"/>
                <a:sym typeface="Acceleration Circle"/>
              </a:rPr>
              <a:t>The skinny dog could slip through the small gap in the fence.</a:t>
            </a:r>
          </a:p>
        </p:txBody>
      </p:sp>
      <p:sp>
        <p:nvSpPr>
          <p:cNvPr name="Freeform 9" id="9"/>
          <p:cNvSpPr/>
          <p:nvPr/>
        </p:nvSpPr>
        <p:spPr>
          <a:xfrm flipH="false" flipV="false" rot="0">
            <a:off x="10144125" y="496225"/>
            <a:ext cx="1849335" cy="5984080"/>
          </a:xfrm>
          <a:custGeom>
            <a:avLst/>
            <a:gdLst/>
            <a:ahLst/>
            <a:cxnLst/>
            <a:rect r="r" b="b" t="t" l="l"/>
            <a:pathLst>
              <a:path h="5984080" w="1849335">
                <a:moveTo>
                  <a:pt x="0" y="0"/>
                </a:moveTo>
                <a:lnTo>
                  <a:pt x="1849335" y="0"/>
                </a:lnTo>
                <a:lnTo>
                  <a:pt x="1849335" y="5984080"/>
                </a:lnTo>
                <a:lnTo>
                  <a:pt x="0" y="598408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06025" t="-5716" r="0" b="-19763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10568843" y="6708304"/>
            <a:ext cx="1321668" cy="6470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000000"/>
                </a:solidFill>
                <a:latin typeface="Acceleration Circle"/>
                <a:ea typeface="Acceleration Circle"/>
                <a:cs typeface="Acceleration Circle"/>
                <a:sym typeface="Acceleration Circle"/>
              </a:rPr>
              <a:t>Scrowny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2606371" y="868613"/>
            <a:ext cx="1478012" cy="6470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  <a:spcBef>
                <a:spcPct val="0"/>
              </a:spcBef>
            </a:pPr>
            <a:r>
              <a:rPr lang="en-US" sz="3399" u="sng">
                <a:solidFill>
                  <a:srgbClr val="000000"/>
                </a:solidFill>
                <a:latin typeface="Acceleration Circle"/>
                <a:ea typeface="Acceleration Circle"/>
                <a:cs typeface="Acceleration Circle"/>
                <a:sym typeface="Acceleration Circle"/>
              </a:rPr>
              <a:t>Meaning: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2930176" y="5247958"/>
            <a:ext cx="3069506" cy="6470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  <a:spcBef>
                <a:spcPct val="0"/>
              </a:spcBef>
            </a:pPr>
            <a:r>
              <a:rPr lang="en-US" sz="3399" u="sng">
                <a:solidFill>
                  <a:srgbClr val="000000"/>
                </a:solidFill>
                <a:latin typeface="Acceleration Circle"/>
                <a:ea typeface="Acceleration Circle"/>
                <a:cs typeface="Acceleration Circle"/>
                <a:sym typeface="Acceleration Circle"/>
              </a:rPr>
              <a:t>Sentence Example: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2930176" y="1641050"/>
            <a:ext cx="4763257" cy="18472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000000"/>
                </a:solidFill>
                <a:latin typeface="Acceleration Circle"/>
                <a:ea typeface="Acceleration Circle"/>
                <a:cs typeface="Acceleration Circle"/>
                <a:sym typeface="Acceleration Circle"/>
              </a:rPr>
              <a:t>Scrawny means very, very thin and weak-looking, like having tiny arms and legs.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3130201" y="6146329"/>
            <a:ext cx="5091124" cy="18472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000000"/>
                </a:solidFill>
                <a:latin typeface="Acceleration Circle"/>
                <a:ea typeface="Acceleration Circle"/>
                <a:cs typeface="Acceleration Circle"/>
                <a:sym typeface="Acceleration Circle"/>
              </a:rPr>
              <a:t>The scrawny tree in the garden had only a few small branches and looked weak.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flipV="true">
            <a:off x="9124950" y="239075"/>
            <a:ext cx="0" cy="9260525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3" id="3"/>
          <p:cNvSpPr/>
          <p:nvPr/>
        </p:nvSpPr>
        <p:spPr>
          <a:xfrm flipH="false" flipV="false" rot="0">
            <a:off x="666532" y="4149450"/>
            <a:ext cx="1799694" cy="1081616"/>
          </a:xfrm>
          <a:custGeom>
            <a:avLst/>
            <a:gdLst/>
            <a:ahLst/>
            <a:cxnLst/>
            <a:rect r="r" b="b" t="t" l="l"/>
            <a:pathLst>
              <a:path h="1081616" w="1799694">
                <a:moveTo>
                  <a:pt x="0" y="0"/>
                </a:moveTo>
                <a:lnTo>
                  <a:pt x="1799694" y="0"/>
                </a:lnTo>
                <a:lnTo>
                  <a:pt x="1799694" y="1081616"/>
                </a:lnTo>
                <a:lnTo>
                  <a:pt x="0" y="108161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4389" t="0" r="-4389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666532" y="2145725"/>
            <a:ext cx="7239611" cy="1683210"/>
          </a:xfrm>
          <a:custGeom>
            <a:avLst/>
            <a:gdLst/>
            <a:ahLst/>
            <a:cxnLst/>
            <a:rect r="r" b="b" t="t" l="l"/>
            <a:pathLst>
              <a:path h="1683210" w="7239611">
                <a:moveTo>
                  <a:pt x="0" y="0"/>
                </a:moveTo>
                <a:lnTo>
                  <a:pt x="7239611" y="0"/>
                </a:lnTo>
                <a:lnTo>
                  <a:pt x="7239611" y="1683209"/>
                </a:lnTo>
                <a:lnTo>
                  <a:pt x="0" y="168320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666532" y="5764466"/>
            <a:ext cx="4724909" cy="1836808"/>
          </a:xfrm>
          <a:custGeom>
            <a:avLst/>
            <a:gdLst/>
            <a:ahLst/>
            <a:cxnLst/>
            <a:rect r="r" b="b" t="t" l="l"/>
            <a:pathLst>
              <a:path h="1836808" w="4724909">
                <a:moveTo>
                  <a:pt x="0" y="0"/>
                </a:moveTo>
                <a:lnTo>
                  <a:pt x="4724909" y="0"/>
                </a:lnTo>
                <a:lnTo>
                  <a:pt x="4724909" y="1836809"/>
                </a:lnTo>
                <a:lnTo>
                  <a:pt x="0" y="183680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628432" y="7629850"/>
            <a:ext cx="5719006" cy="1787189"/>
          </a:xfrm>
          <a:custGeom>
            <a:avLst/>
            <a:gdLst/>
            <a:ahLst/>
            <a:cxnLst/>
            <a:rect r="r" b="b" t="t" l="l"/>
            <a:pathLst>
              <a:path h="1787189" w="5719006">
                <a:moveTo>
                  <a:pt x="0" y="0"/>
                </a:moveTo>
                <a:lnTo>
                  <a:pt x="5719006" y="0"/>
                </a:lnTo>
                <a:lnTo>
                  <a:pt x="5719006" y="1787189"/>
                </a:lnTo>
                <a:lnTo>
                  <a:pt x="0" y="178718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628432" y="612457"/>
            <a:ext cx="1418555" cy="6896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039"/>
              </a:lnSpc>
              <a:spcBef>
                <a:spcPct val="0"/>
              </a:spcBef>
            </a:pPr>
            <a:r>
              <a:rPr lang="en-US" sz="3599" u="sng">
                <a:solidFill>
                  <a:srgbClr val="000000"/>
                </a:solidFill>
                <a:latin typeface="Acceleration Circle"/>
                <a:ea typeface="Acceleration Circle"/>
                <a:cs typeface="Acceleration Circle"/>
                <a:sym typeface="Acceleration Circle"/>
              </a:rPr>
              <a:t>Tracing 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9856429" y="621982"/>
            <a:ext cx="3813870" cy="6470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  <a:spcBef>
                <a:spcPct val="0"/>
              </a:spcBef>
            </a:pPr>
            <a:r>
              <a:rPr lang="en-US" sz="3399" u="sng">
                <a:solidFill>
                  <a:srgbClr val="000000"/>
                </a:solidFill>
                <a:latin typeface="Acceleration Circle"/>
                <a:ea typeface="Acceleration Circle"/>
                <a:cs typeface="Acceleration Circle"/>
                <a:sym typeface="Acceleration Circle"/>
              </a:rPr>
              <a:t>Add missing characters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0908477" y="1964750"/>
            <a:ext cx="3552974" cy="8737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993133" indent="-496566" lvl="1">
              <a:lnSpc>
                <a:spcPts val="6439"/>
              </a:lnSpc>
              <a:buFont typeface="Arial"/>
              <a:buChar char="•"/>
            </a:pPr>
            <a:r>
              <a:rPr lang="en-US" sz="4599">
                <a:solidFill>
                  <a:srgbClr val="000000"/>
                </a:solidFill>
                <a:latin typeface="Acceleration Circle"/>
                <a:ea typeface="Acceleration Circle"/>
                <a:cs typeface="Acceleration Circle"/>
                <a:sym typeface="Acceleration Circle"/>
              </a:rPr>
              <a:t>Over_eigh_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0908477" y="2806354"/>
            <a:ext cx="1799332" cy="8737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993133" indent="-496566" lvl="1">
              <a:lnSpc>
                <a:spcPts val="6439"/>
              </a:lnSpc>
              <a:buFont typeface="Arial"/>
              <a:buChar char="•"/>
            </a:pPr>
            <a:r>
              <a:rPr lang="en-US" sz="4599">
                <a:solidFill>
                  <a:srgbClr val="000000"/>
                </a:solidFill>
                <a:latin typeface="Acceleration Circle"/>
                <a:ea typeface="Acceleration Circle"/>
                <a:cs typeface="Acceleration Circle"/>
                <a:sym typeface="Acceleration Circle"/>
              </a:rPr>
              <a:t>F_t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0908477" y="3667679"/>
            <a:ext cx="2447776" cy="8737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993133" indent="-496566" lvl="1">
              <a:lnSpc>
                <a:spcPts val="6439"/>
              </a:lnSpc>
              <a:buFont typeface="Arial"/>
              <a:buChar char="•"/>
            </a:pPr>
            <a:r>
              <a:rPr lang="en-US" sz="4599">
                <a:solidFill>
                  <a:srgbClr val="000000"/>
                </a:solidFill>
                <a:latin typeface="Acceleration Circle"/>
                <a:ea typeface="Acceleration Circle"/>
                <a:cs typeface="Acceleration Circle"/>
                <a:sym typeface="Acceleration Circle"/>
              </a:rPr>
              <a:t>S_inny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0908477" y="4554879"/>
            <a:ext cx="2788890" cy="8737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993133" indent="-496566" lvl="1">
              <a:lnSpc>
                <a:spcPts val="6439"/>
              </a:lnSpc>
              <a:buFont typeface="Arial"/>
              <a:buChar char="•"/>
            </a:pPr>
            <a:r>
              <a:rPr lang="en-US" sz="4599">
                <a:solidFill>
                  <a:srgbClr val="000000"/>
                </a:solidFill>
                <a:latin typeface="Acceleration Circle"/>
                <a:ea typeface="Acceleration Circle"/>
                <a:cs typeface="Acceleration Circle"/>
                <a:sym typeface="Acceleration Circle"/>
              </a:rPr>
              <a:t>Scra_ny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0891263" y="5503160"/>
            <a:ext cx="3593306" cy="8737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993133" indent="-496566" lvl="1">
              <a:lnSpc>
                <a:spcPts val="6439"/>
              </a:lnSpc>
              <a:buFont typeface="Arial"/>
              <a:buChar char="•"/>
            </a:pPr>
            <a:r>
              <a:rPr lang="en-US" sz="4599">
                <a:solidFill>
                  <a:srgbClr val="000000"/>
                </a:solidFill>
                <a:latin typeface="Acceleration Circle"/>
                <a:ea typeface="Acceleration Circle"/>
                <a:cs typeface="Acceleration Circle"/>
                <a:sym typeface="Acceleration Circle"/>
              </a:rPr>
              <a:t>O_erw_ight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0908477" y="6344765"/>
            <a:ext cx="1748507" cy="8737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993133" indent="-496566" lvl="1">
              <a:lnSpc>
                <a:spcPts val="6439"/>
              </a:lnSpc>
              <a:buFont typeface="Arial"/>
              <a:buChar char="•"/>
            </a:pPr>
            <a:r>
              <a:rPr lang="en-US" sz="4599">
                <a:solidFill>
                  <a:srgbClr val="000000"/>
                </a:solidFill>
                <a:latin typeface="Acceleration Circle"/>
                <a:ea typeface="Acceleration Circle"/>
                <a:cs typeface="Acceleration Circle"/>
                <a:sym typeface="Acceleration Circle"/>
              </a:rPr>
              <a:t>Fi_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0867339" y="7206089"/>
            <a:ext cx="2535957" cy="8737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993133" indent="-496566" lvl="1">
              <a:lnSpc>
                <a:spcPts val="6439"/>
              </a:lnSpc>
              <a:buFont typeface="Arial"/>
              <a:buChar char="•"/>
            </a:pPr>
            <a:r>
              <a:rPr lang="en-US" sz="4599">
                <a:solidFill>
                  <a:srgbClr val="000000"/>
                </a:solidFill>
                <a:latin typeface="Acceleration Circle"/>
                <a:ea typeface="Acceleration Circle"/>
                <a:cs typeface="Acceleration Circle"/>
                <a:sym typeface="Acceleration Circle"/>
              </a:rPr>
              <a:t>Ski__y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0877533" y="8093290"/>
            <a:ext cx="2856681" cy="8737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993133" indent="-496566" lvl="1">
              <a:lnSpc>
                <a:spcPts val="6439"/>
              </a:lnSpc>
              <a:buFont typeface="Arial"/>
              <a:buChar char="•"/>
            </a:pPr>
            <a:r>
              <a:rPr lang="en-US" sz="4599">
                <a:solidFill>
                  <a:srgbClr val="000000"/>
                </a:solidFill>
                <a:latin typeface="Acceleration Circle"/>
                <a:ea typeface="Acceleration Circle"/>
                <a:cs typeface="Acceleration Circle"/>
                <a:sym typeface="Acceleration Circle"/>
              </a:rPr>
              <a:t>Scr__ny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EF9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flipV="true">
            <a:off x="9124950" y="239075"/>
            <a:ext cx="0" cy="9260525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865884"/>
            <a:ext cx="7064811" cy="6356958"/>
          </a:xfrm>
          <a:custGeom>
            <a:avLst/>
            <a:gdLst/>
            <a:ahLst/>
            <a:cxnLst/>
            <a:rect r="r" b="b" t="t" l="l"/>
            <a:pathLst>
              <a:path h="6356958" w="7064811">
                <a:moveTo>
                  <a:pt x="0" y="0"/>
                </a:moveTo>
                <a:lnTo>
                  <a:pt x="7064811" y="0"/>
                </a:lnTo>
                <a:lnTo>
                  <a:pt x="7064811" y="6356959"/>
                </a:lnTo>
                <a:lnTo>
                  <a:pt x="0" y="635695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3403" r="0" b="-33403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257994" y="381635"/>
            <a:ext cx="1636663" cy="6635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99"/>
              </a:lnSpc>
              <a:spcBef>
                <a:spcPct val="0"/>
              </a:spcBef>
            </a:pPr>
            <a:r>
              <a:rPr lang="en-US" sz="3499">
                <a:solidFill>
                  <a:srgbClr val="000000"/>
                </a:solidFill>
                <a:latin typeface="Acceleration Circle"/>
                <a:ea typeface="Acceleration Circle"/>
                <a:cs typeface="Acceleration Circle"/>
                <a:sym typeface="Acceleration Circle"/>
              </a:rPr>
              <a:t>Matching 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9723466" y="381635"/>
            <a:ext cx="2784574" cy="6470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000000"/>
                </a:solidFill>
                <a:latin typeface="Acceleration Circle"/>
                <a:ea typeface="Acceleration Circle"/>
                <a:cs typeface="Acceleration Circle"/>
                <a:sym typeface="Acceleration Circle"/>
              </a:rPr>
              <a:t>Word scrambling 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5082447" y="8166455"/>
            <a:ext cx="1792337" cy="6470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000000"/>
                </a:solidFill>
                <a:latin typeface="Acceleration Circle"/>
                <a:ea typeface="Acceleration Circle"/>
                <a:cs typeface="Acceleration Circle"/>
                <a:sym typeface="Acceleration Circle"/>
              </a:rPr>
              <a:t>Overweight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7283892" y="8166455"/>
            <a:ext cx="453851" cy="6470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000000"/>
                </a:solidFill>
                <a:latin typeface="Acceleration Circle"/>
                <a:ea typeface="Acceleration Circle"/>
                <a:cs typeface="Acceleration Circle"/>
                <a:sym typeface="Acceleration Circle"/>
              </a:rPr>
              <a:t>Fit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3453970" y="8166455"/>
            <a:ext cx="1028105" cy="6470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000000"/>
                </a:solidFill>
                <a:latin typeface="Acceleration Circle"/>
                <a:ea typeface="Acceleration Circle"/>
                <a:cs typeface="Acceleration Circle"/>
                <a:sym typeface="Acceleration Circle"/>
              </a:rPr>
              <a:t>Skinny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474779" y="8166455"/>
            <a:ext cx="1321668" cy="6470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000000"/>
                </a:solidFill>
                <a:latin typeface="Acceleration Circle"/>
                <a:ea typeface="Acceleration Circle"/>
                <a:cs typeface="Acceleration Circle"/>
                <a:sym typeface="Acceleration Circle"/>
              </a:rPr>
              <a:t>Scrowny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985445" y="5487778"/>
            <a:ext cx="300335" cy="13531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939"/>
              </a:lnSpc>
              <a:spcBef>
                <a:spcPct val="0"/>
              </a:spcBef>
            </a:pPr>
            <a:r>
              <a:rPr lang="en-US" sz="7099">
                <a:solidFill>
                  <a:srgbClr val="000000"/>
                </a:solidFill>
                <a:latin typeface="Acceleration Circle"/>
                <a:ea typeface="Acceleration Circle"/>
                <a:cs typeface="Acceleration Circle"/>
                <a:sym typeface="Acceleration Circle"/>
              </a:rPr>
              <a:t>.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3968022" y="5487778"/>
            <a:ext cx="300335" cy="13531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939"/>
              </a:lnSpc>
              <a:spcBef>
                <a:spcPct val="0"/>
              </a:spcBef>
            </a:pPr>
            <a:r>
              <a:rPr lang="en-US" sz="7099">
                <a:solidFill>
                  <a:srgbClr val="000000"/>
                </a:solidFill>
                <a:latin typeface="Acceleration Circle"/>
                <a:ea typeface="Acceleration Circle"/>
                <a:cs typeface="Acceleration Circle"/>
                <a:sym typeface="Acceleration Circle"/>
              </a:rPr>
              <a:t>.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5545673" y="5487778"/>
            <a:ext cx="300335" cy="13531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939"/>
              </a:lnSpc>
              <a:spcBef>
                <a:spcPct val="0"/>
              </a:spcBef>
            </a:pPr>
            <a:r>
              <a:rPr lang="en-US" sz="7099">
                <a:solidFill>
                  <a:srgbClr val="000000"/>
                </a:solidFill>
                <a:latin typeface="Acceleration Circle"/>
                <a:ea typeface="Acceleration Circle"/>
                <a:cs typeface="Acceleration Circle"/>
                <a:sym typeface="Acceleration Circle"/>
              </a:rPr>
              <a:t>.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7210483" y="5487778"/>
            <a:ext cx="300335" cy="13531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939"/>
              </a:lnSpc>
              <a:spcBef>
                <a:spcPct val="0"/>
              </a:spcBef>
            </a:pPr>
            <a:r>
              <a:rPr lang="en-US" sz="7099">
                <a:solidFill>
                  <a:srgbClr val="000000"/>
                </a:solidFill>
                <a:latin typeface="Acceleration Circle"/>
                <a:ea typeface="Acceleration Circle"/>
                <a:cs typeface="Acceleration Circle"/>
                <a:sym typeface="Acceleration Circle"/>
              </a:rPr>
              <a:t>.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985445" y="6946618"/>
            <a:ext cx="300335" cy="13531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939"/>
              </a:lnSpc>
              <a:spcBef>
                <a:spcPct val="0"/>
              </a:spcBef>
            </a:pPr>
            <a:r>
              <a:rPr lang="en-US" sz="7099">
                <a:solidFill>
                  <a:srgbClr val="000000"/>
                </a:solidFill>
                <a:latin typeface="Acceleration Circle"/>
                <a:ea typeface="Acceleration Circle"/>
                <a:cs typeface="Acceleration Circle"/>
                <a:sym typeface="Acceleration Circle"/>
              </a:rPr>
              <a:t>.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3968022" y="6946618"/>
            <a:ext cx="300335" cy="13531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939"/>
              </a:lnSpc>
              <a:spcBef>
                <a:spcPct val="0"/>
              </a:spcBef>
            </a:pPr>
            <a:r>
              <a:rPr lang="en-US" sz="7099">
                <a:solidFill>
                  <a:srgbClr val="000000"/>
                </a:solidFill>
                <a:latin typeface="Acceleration Circle"/>
                <a:ea typeface="Acceleration Circle"/>
                <a:cs typeface="Acceleration Circle"/>
                <a:sym typeface="Acceleration Circle"/>
              </a:rPr>
              <a:t>.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5545673" y="6927568"/>
            <a:ext cx="300335" cy="13531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939"/>
              </a:lnSpc>
              <a:spcBef>
                <a:spcPct val="0"/>
              </a:spcBef>
            </a:pPr>
            <a:r>
              <a:rPr lang="en-US" sz="7099">
                <a:solidFill>
                  <a:srgbClr val="000000"/>
                </a:solidFill>
                <a:latin typeface="Acceleration Circle"/>
                <a:ea typeface="Acceleration Circle"/>
                <a:cs typeface="Acceleration Circle"/>
                <a:sym typeface="Acceleration Circle"/>
              </a:rPr>
              <a:t>.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7325786" y="6946618"/>
            <a:ext cx="300335" cy="13531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939"/>
              </a:lnSpc>
              <a:spcBef>
                <a:spcPct val="0"/>
              </a:spcBef>
            </a:pPr>
            <a:r>
              <a:rPr lang="en-US" sz="7099">
                <a:solidFill>
                  <a:srgbClr val="000000"/>
                </a:solidFill>
                <a:latin typeface="Acceleration Circle"/>
                <a:ea typeface="Acceleration Circle"/>
                <a:cs typeface="Acceleration Circle"/>
                <a:sym typeface="Acceleration Circle"/>
              </a:rPr>
              <a:t>.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9723466" y="1359932"/>
            <a:ext cx="8067601" cy="5549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060"/>
              </a:lnSpc>
              <a:spcBef>
                <a:spcPct val="0"/>
              </a:spcBef>
            </a:pPr>
            <a:r>
              <a:rPr lang="en-US" sz="2900">
                <a:solidFill>
                  <a:srgbClr val="000000"/>
                </a:solidFill>
                <a:latin typeface="Acceleration Circle"/>
                <a:ea typeface="Acceleration Circle"/>
                <a:cs typeface="Acceleration Circle"/>
                <a:sym typeface="Acceleration Circle"/>
              </a:rPr>
              <a:t>👉 Task: Unscramble the letters to find the correct word.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0288302" y="2229246"/>
            <a:ext cx="2719313" cy="6470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000000"/>
                </a:solidFill>
                <a:latin typeface="Acceleration Circle"/>
                <a:ea typeface="Acceleration Circle"/>
                <a:cs typeface="Acceleration Circle"/>
                <a:sym typeface="Acceleration Circle"/>
              </a:rPr>
              <a:t>1: </a:t>
            </a:r>
            <a:r>
              <a:rPr lang="en-US" sz="3399">
                <a:solidFill>
                  <a:srgbClr val="000000"/>
                </a:solidFill>
                <a:latin typeface="Acceleration Circle"/>
                <a:ea typeface="Acceleration Circle"/>
                <a:cs typeface="Acceleration Circle"/>
                <a:sym typeface="Acceleration Circle"/>
              </a:rPr>
              <a:t>Y N R C S A W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10751865" y="3146107"/>
            <a:ext cx="2988618" cy="8070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439"/>
              </a:lnSpc>
              <a:spcBef>
                <a:spcPct val="0"/>
              </a:spcBef>
            </a:pPr>
            <a:r>
              <a:rPr lang="en-US" sz="4599">
                <a:solidFill>
                  <a:srgbClr val="000000"/>
                </a:solidFill>
                <a:latin typeface="Acherus Militant"/>
                <a:ea typeface="Acherus Militant"/>
                <a:cs typeface="Acherus Militant"/>
                <a:sym typeface="Acherus Militant"/>
              </a:rPr>
              <a:t>_ _ _ _ _ _ _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0288302" y="4353138"/>
            <a:ext cx="3591520" cy="6470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000000"/>
                </a:solidFill>
                <a:latin typeface="Acceleration Circle"/>
                <a:ea typeface="Acceleration Circle"/>
                <a:cs typeface="Acceleration Circle"/>
                <a:sym typeface="Acceleration Circle"/>
              </a:rPr>
              <a:t>2: </a:t>
            </a:r>
            <a:r>
              <a:rPr lang="en-US" sz="3399">
                <a:solidFill>
                  <a:srgbClr val="000000"/>
                </a:solidFill>
                <a:latin typeface="Acceleration Circle"/>
                <a:ea typeface="Acceleration Circle"/>
                <a:cs typeface="Acceleration Circle"/>
                <a:sym typeface="Acceleration Circle"/>
              </a:rPr>
              <a:t>R V E I H G T O W E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10675665" y="5029200"/>
            <a:ext cx="4332833" cy="8070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439"/>
              </a:lnSpc>
              <a:spcBef>
                <a:spcPct val="0"/>
              </a:spcBef>
            </a:pPr>
            <a:r>
              <a:rPr lang="en-US" sz="4599">
                <a:solidFill>
                  <a:srgbClr val="000000"/>
                </a:solidFill>
                <a:latin typeface="Acherus Militant"/>
                <a:ea typeface="Acherus Militant"/>
                <a:cs typeface="Acherus Militant"/>
                <a:sym typeface="Acherus Militant"/>
              </a:rPr>
              <a:t>_ _ _ _ _ _ _ _ _ _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10358847" y="6150611"/>
            <a:ext cx="2278038" cy="6470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000000"/>
                </a:solidFill>
                <a:latin typeface="Acceleration Circle"/>
                <a:ea typeface="Acceleration Circle"/>
                <a:cs typeface="Acceleration Circle"/>
                <a:sym typeface="Acceleration Circle"/>
              </a:rPr>
              <a:t>3: N</a:t>
            </a:r>
            <a:r>
              <a:rPr lang="en-US" sz="3399">
                <a:solidFill>
                  <a:srgbClr val="000000"/>
                </a:solidFill>
                <a:latin typeface="Acceleration Circle"/>
                <a:ea typeface="Acceleration Circle"/>
                <a:cs typeface="Acceleration Circle"/>
                <a:sym typeface="Acceleration Circle"/>
              </a:rPr>
              <a:t> S Y K I N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10675665" y="7045063"/>
            <a:ext cx="2688431" cy="8070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439"/>
              </a:lnSpc>
              <a:spcBef>
                <a:spcPct val="0"/>
              </a:spcBef>
            </a:pPr>
            <a:r>
              <a:rPr lang="en-US" sz="4599">
                <a:solidFill>
                  <a:srgbClr val="000000"/>
                </a:solidFill>
                <a:latin typeface="Acherus Militant"/>
                <a:ea typeface="Acherus Militant"/>
                <a:cs typeface="Acherus Militant"/>
                <a:sym typeface="Acherus Militant"/>
              </a:rPr>
              <a:t>_ _ _ _ _ _ 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10502395" y="8080748"/>
            <a:ext cx="1226716" cy="6470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000000"/>
                </a:solidFill>
                <a:latin typeface="Acceleration Circle"/>
                <a:ea typeface="Acceleration Circle"/>
                <a:cs typeface="Acceleration Circle"/>
                <a:sym typeface="Acceleration Circle"/>
              </a:rPr>
              <a:t>4: T I F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10751865" y="8797607"/>
            <a:ext cx="1196429" cy="8070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439"/>
              </a:lnSpc>
              <a:spcBef>
                <a:spcPct val="0"/>
              </a:spcBef>
            </a:pPr>
            <a:r>
              <a:rPr lang="en-US" sz="4599">
                <a:solidFill>
                  <a:srgbClr val="000000"/>
                </a:solidFill>
                <a:latin typeface="Acherus Militant"/>
                <a:ea typeface="Acherus Militant"/>
                <a:cs typeface="Acherus Militant"/>
                <a:sym typeface="Acherus Militant"/>
              </a:rPr>
              <a:t>_ _ _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DAGyNnbGasY</dc:identifier>
  <dcterms:modified xsi:type="dcterms:W3CDTF">2011-08-01T06:04:30Z</dcterms:modified>
  <cp:revision>1</cp:revision>
  <dc:title>Overweight</dc:title>
</cp:coreProperties>
</file>